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67" r:id="rId4"/>
    <p:sldId id="258" r:id="rId5"/>
    <p:sldId id="259" r:id="rId6"/>
    <p:sldId id="260" r:id="rId7"/>
    <p:sldId id="261" r:id="rId8"/>
    <p:sldId id="262" r:id="rId9"/>
    <p:sldId id="264" r:id="rId10"/>
    <p:sldId id="265" r:id="rId11"/>
    <p:sldId id="266" r:id="rId1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3" d="100"/>
          <a:sy n="63" d="100"/>
        </p:scale>
        <p:origin x="-64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1B8ABB09-4A1D-463E-8065-109CC2B7EFAA}" type="datetimeFigureOut">
              <a:rPr lang="ar-SA" smtClean="0"/>
              <a:pPr/>
              <a:t>17/11/1430</a:t>
            </a:fld>
            <a:endParaRPr lang="ar-SA"/>
          </a:p>
        </p:txBody>
      </p:sp>
      <p:sp>
        <p:nvSpPr>
          <p:cNvPr id="19" name="عنصر نائب للتذييل 18"/>
          <p:cNvSpPr>
            <a:spLocks noGrp="1"/>
          </p:cNvSpPr>
          <p:nvPr>
            <p:ph type="ftr" sz="quarter" idx="11"/>
          </p:nvPr>
        </p:nvSpPr>
        <p:spPr/>
        <p:txBody>
          <a:bodyPr/>
          <a:lstStyle/>
          <a:p>
            <a:endParaRPr lang="ar-SA"/>
          </a:p>
        </p:txBody>
      </p:sp>
      <p:sp>
        <p:nvSpPr>
          <p:cNvPr id="27" name="عنصر نائب لرقم الشريحة 26"/>
          <p:cNvSpPr>
            <a:spLocks noGrp="1"/>
          </p:cNvSpPr>
          <p:nvPr>
            <p:ph type="sldNum" sz="quarter" idx="12"/>
          </p:nvPr>
        </p:nvSpPr>
        <p:spPr/>
        <p:txBody>
          <a:body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transition>
    <p:whee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17/11/1430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p:whee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17/11/1430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p:whee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17/11/1430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p:whee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17/11/1430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transition>
    <p:whee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17/11/1430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p:whee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17/11/1430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p:whee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17/11/1430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p:whee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17/11/1430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p:whee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17/11/1430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p:whee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17/11/1430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a:xfrm>
            <a:off x="8077200" y="6356350"/>
            <a:ext cx="609600" cy="365125"/>
          </a:xfrm>
        </p:spPr>
        <p:txBody>
          <a:bodyPr/>
          <a:lstStyle/>
          <a:p>
            <a:fld id="{0B34F065-1154-456A-91E3-76DE8E75E17B}" type="slidenum">
              <a:rPr lang="ar-SA" smtClean="0"/>
              <a:pPr/>
              <a:t>‹#›</a:t>
            </a:fld>
            <a:endParaRPr lang="ar-SA"/>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whee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pPr/>
              <a:t>17/11/1430</a:t>
            </a:fld>
            <a:endParaRPr lang="ar-SA"/>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pPr/>
              <a:t>‹#›</a:t>
            </a:fld>
            <a:endParaRPr lang="ar-SA"/>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heel/>
  </p:transition>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3400" y="1371600"/>
            <a:ext cx="7851648" cy="914392"/>
          </a:xfrm>
        </p:spPr>
        <p:txBody>
          <a:bodyPr/>
          <a:lstStyle/>
          <a:p>
            <a:pPr algn="ctr"/>
            <a:r>
              <a:rPr lang="ar-EG" dirty="0" smtClean="0"/>
              <a:t>درس لغة عربية</a:t>
            </a:r>
            <a:endParaRPr lang="ar-SA" dirty="0"/>
          </a:p>
        </p:txBody>
      </p:sp>
      <p:sp>
        <p:nvSpPr>
          <p:cNvPr id="3" name="عنوان فرعي 2"/>
          <p:cNvSpPr>
            <a:spLocks noGrp="1"/>
          </p:cNvSpPr>
          <p:nvPr>
            <p:ph type="subTitle" idx="1"/>
          </p:nvPr>
        </p:nvSpPr>
        <p:spPr>
          <a:xfrm>
            <a:off x="571472" y="2357430"/>
            <a:ext cx="7854696" cy="1752600"/>
          </a:xfrm>
        </p:spPr>
        <p:txBody>
          <a:bodyPr>
            <a:noAutofit/>
          </a:bodyPr>
          <a:lstStyle/>
          <a:p>
            <a:pPr algn="ctr"/>
            <a:r>
              <a:rPr lang="ar-EG" sz="5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rPr>
              <a:t>إعداد </a:t>
            </a:r>
          </a:p>
          <a:p>
            <a:pPr algn="ctr"/>
            <a:r>
              <a:rPr lang="ar-EG" sz="5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rPr>
              <a:t>أ / مرفت سعد فام</a:t>
            </a:r>
          </a:p>
          <a:p>
            <a:pPr algn="ctr"/>
            <a:r>
              <a:rPr lang="ar-EG" sz="5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rPr>
              <a:t>فصل : 2/2</a:t>
            </a:r>
            <a:endParaRPr lang="ar-SA" sz="5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endParaRP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1"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par>
                          <p:cTn id="11" fill="hold">
                            <p:stCondLst>
                              <p:cond delay="1000"/>
                            </p:stCondLst>
                            <p:childTnLst>
                              <p:par>
                                <p:cTn id="12" presetID="1" presetClass="entr" presetSubtype="0"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par>
                          <p:cTn id="14" fill="hold">
                            <p:stCondLst>
                              <p:cond delay="1000"/>
                            </p:stCondLst>
                            <p:childTnLst>
                              <p:par>
                                <p:cTn id="15" presetID="1" presetClass="entr" presetSubtype="0"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par>
                          <p:cTn id="17" fill="hold">
                            <p:stCondLst>
                              <p:cond delay="1000"/>
                            </p:stCondLst>
                            <p:childTnLst>
                              <p:par>
                                <p:cTn id="18" presetID="3" presetClass="entr" presetSubtype="10" fill="hold" grpId="1" nodeType="after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blinds(horizontal)">
                                      <p:cBhvr>
                                        <p:cTn id="20" dur="500"/>
                                        <p:tgtEl>
                                          <p:spTgt spid="3">
                                            <p:txEl>
                                              <p:pRg st="0" end="0"/>
                                            </p:txEl>
                                          </p:spTgt>
                                        </p:tgtEl>
                                      </p:cBhvr>
                                    </p:animEffect>
                                  </p:childTnLst>
                                </p:cTn>
                              </p:par>
                            </p:childTnLst>
                          </p:cTn>
                        </p:par>
                        <p:par>
                          <p:cTn id="21" fill="hold">
                            <p:stCondLst>
                              <p:cond delay="1500"/>
                            </p:stCondLst>
                            <p:childTnLst>
                              <p:par>
                                <p:cTn id="22" presetID="3" presetClass="entr" presetSubtype="10" fill="hold" grpId="1" nodeType="after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blinds(horizontal)">
                                      <p:cBhvr>
                                        <p:cTn id="24" dur="500"/>
                                        <p:tgtEl>
                                          <p:spTgt spid="3">
                                            <p:txEl>
                                              <p:pRg st="1" end="1"/>
                                            </p:txEl>
                                          </p:spTgt>
                                        </p:tgtEl>
                                      </p:cBhvr>
                                    </p:animEffect>
                                  </p:childTnLst>
                                </p:cTn>
                              </p:par>
                            </p:childTnLst>
                          </p:cTn>
                        </p:par>
                        <p:par>
                          <p:cTn id="25" fill="hold">
                            <p:stCondLst>
                              <p:cond delay="2000"/>
                            </p:stCondLst>
                            <p:childTnLst>
                              <p:par>
                                <p:cTn id="26" presetID="3" presetClass="entr" presetSubtype="10" fill="hold" grpId="1" nodeType="after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blinds(horizontal)">
                                      <p:cBhvr>
                                        <p:cTn id="2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EG" b="1" dirty="0" smtClean="0"/>
              <a:t>التقييم</a:t>
            </a:r>
            <a:endParaRPr lang="ar-SA" b="1" dirty="0"/>
          </a:p>
        </p:txBody>
      </p:sp>
      <p:sp>
        <p:nvSpPr>
          <p:cNvPr id="3" name="عنصر نائب للمحتوى 2"/>
          <p:cNvSpPr>
            <a:spLocks noGrp="1"/>
          </p:cNvSpPr>
          <p:nvPr>
            <p:ph idx="1"/>
          </p:nvPr>
        </p:nvSpPr>
        <p:spPr/>
        <p:txBody>
          <a:bodyPr>
            <a:normAutofit/>
          </a:bodyPr>
          <a:lstStyle/>
          <a:p>
            <a:pPr marL="742950" indent="-742950">
              <a:buFont typeface="+mj-lt"/>
              <a:buAutoNum type="arabicPeriod"/>
            </a:pPr>
            <a:r>
              <a:rPr lang="ar-EG" sz="4000" dirty="0" smtClean="0"/>
              <a:t>ضع كلمة هذا – هذه مكان النقط</a:t>
            </a:r>
          </a:p>
          <a:p>
            <a:pPr marL="1108710" lvl="1" indent="-742950">
              <a:buFont typeface="+mj-cs"/>
              <a:buAutoNum type="arabic2Minus"/>
            </a:pPr>
            <a:r>
              <a:rPr lang="ar-EG" sz="3800" dirty="0" smtClean="0"/>
              <a:t>................ كتاب نظيف</a:t>
            </a:r>
          </a:p>
          <a:p>
            <a:pPr marL="1108710" lvl="1" indent="-742950">
              <a:buFont typeface="+mj-cs"/>
              <a:buAutoNum type="arabic2Minus"/>
            </a:pPr>
            <a:r>
              <a:rPr lang="ar-EG" sz="3800" dirty="0" smtClean="0"/>
              <a:t>................ معلمة نشيطة</a:t>
            </a:r>
          </a:p>
          <a:p>
            <a:pPr marL="742950" indent="-742950">
              <a:buFont typeface="+mj-cs"/>
              <a:buAutoNum type="arabicPeriod"/>
            </a:pPr>
            <a:r>
              <a:rPr lang="ar-EG" sz="4000" dirty="0" smtClean="0"/>
              <a:t>هات كلمات بها حرف ص</a:t>
            </a:r>
          </a:p>
          <a:p>
            <a:pPr marL="742950" indent="-742950">
              <a:buFont typeface="+mj-cs"/>
              <a:buAutoNum type="arabicPeriod"/>
            </a:pPr>
            <a:r>
              <a:rPr lang="ar-EG" sz="4000" dirty="0" smtClean="0"/>
              <a:t>ما فائدة الصداقة ؟</a:t>
            </a: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cTn>
                              </p:par>
                            </p:childTnLst>
                          </p:cTn>
                        </p:par>
                        <p:par>
                          <p:cTn id="11" fill="hold">
                            <p:stCondLst>
                              <p:cond delay="500"/>
                            </p:stCondLst>
                            <p:childTnLst>
                              <p:par>
                                <p:cTn id="12" presetID="39" presetClass="entr" presetSubtype="0" accel="10000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3">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3">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3">
                                            <p:txEl>
                                              <p:pRg st="0" end="0"/>
                                            </p:txEl>
                                          </p:spTgt>
                                        </p:tgtEl>
                                        <p:attrNameLst>
                                          <p:attrName>ppt_y</p:attrName>
                                        </p:attrNameLst>
                                      </p:cBhvr>
                                      <p:tavLst>
                                        <p:tav tm="0">
                                          <p:val>
                                            <p:strVal val="#ppt_y"/>
                                          </p:val>
                                        </p:tav>
                                        <p:tav tm="100000">
                                          <p:val>
                                            <p:strVal val="#ppt_y"/>
                                          </p:val>
                                        </p:tav>
                                      </p:tavLst>
                                    </p:anim>
                                  </p:childTnLst>
                                </p:cTn>
                              </p:par>
                              <p:par>
                                <p:cTn id="18" presetID="39" presetClass="entr" presetSubtype="0" accel="100000" fill="hold" grpId="0"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1" dur="500" fill="hold"/>
                                        <p:tgtEl>
                                          <p:spTgt spid="3">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2" dur="500" fill="hold"/>
                                        <p:tgtEl>
                                          <p:spTgt spid="3">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3" dur="500" fill="hold"/>
                                        <p:tgtEl>
                                          <p:spTgt spid="3">
                                            <p:txEl>
                                              <p:pRg st="1" end="1"/>
                                            </p:txEl>
                                          </p:spTgt>
                                        </p:tgtEl>
                                        <p:attrNameLst>
                                          <p:attrName>ppt_y</p:attrName>
                                        </p:attrNameLst>
                                      </p:cBhvr>
                                      <p:tavLst>
                                        <p:tav tm="0">
                                          <p:val>
                                            <p:strVal val="#ppt_y"/>
                                          </p:val>
                                        </p:tav>
                                        <p:tav tm="100000">
                                          <p:val>
                                            <p:strVal val="#ppt_y"/>
                                          </p:val>
                                        </p:tav>
                                      </p:tavLst>
                                    </p:anim>
                                  </p:childTnLst>
                                </p:cTn>
                              </p:par>
                              <p:par>
                                <p:cTn id="24" presetID="39" presetClass="entr" presetSubtype="0" accel="100000"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7" dur="500" fill="hold"/>
                                        <p:tgtEl>
                                          <p:spTgt spid="3">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8" dur="500" fill="hold"/>
                                        <p:tgtEl>
                                          <p:spTgt spid="3">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9"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9"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5" dur="500" fill="hold"/>
                                        <p:tgtEl>
                                          <p:spTgt spid="3">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6" dur="500" fill="hold"/>
                                        <p:tgtEl>
                                          <p:spTgt spid="3">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39" presetClass="entr" presetSubtype="0" accel="10000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 calcmode="lin" valueType="num">
                                      <p:cBhvr>
                                        <p:cTn id="42" dur="500" fill="hold"/>
                                        <p:tgtEl>
                                          <p:spTgt spid="3">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3" dur="500" fill="hold"/>
                                        <p:tgtEl>
                                          <p:spTgt spid="3">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4" dur="500" fill="hold"/>
                                        <p:tgtEl>
                                          <p:spTgt spid="3">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45"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EG" b="1" dirty="0" smtClean="0"/>
              <a:t>النشاط الإضافي</a:t>
            </a:r>
            <a:endParaRPr lang="ar-SA" b="1" dirty="0"/>
          </a:p>
        </p:txBody>
      </p:sp>
      <p:sp>
        <p:nvSpPr>
          <p:cNvPr id="3" name="عنصر نائب للمحتوى 2"/>
          <p:cNvSpPr>
            <a:spLocks noGrp="1"/>
          </p:cNvSpPr>
          <p:nvPr>
            <p:ph idx="1"/>
          </p:nvPr>
        </p:nvSpPr>
        <p:spPr/>
        <p:txBody>
          <a:bodyPr>
            <a:normAutofit/>
          </a:bodyPr>
          <a:lstStyle/>
          <a:p>
            <a:pPr algn="ctr">
              <a:buNone/>
            </a:pPr>
            <a:endParaRPr lang="ar-EG" sz="4400" dirty="0" smtClean="0"/>
          </a:p>
          <a:p>
            <a:pPr algn="ctr">
              <a:buNone/>
            </a:pPr>
            <a:r>
              <a:rPr lang="ar-EG" sz="7200" dirty="0" smtClean="0"/>
              <a:t>كتابة كلمات الدرس</a:t>
            </a:r>
            <a:endParaRPr lang="ar-SA" sz="7200" dirty="0"/>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37" presetClass="entr" presetSubtype="0"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71480"/>
            <a:ext cx="8229600" cy="5753120"/>
          </a:xfrm>
        </p:spPr>
        <p:txBody>
          <a:bodyPr>
            <a:normAutofit/>
          </a:bodyPr>
          <a:lstStyle/>
          <a:p>
            <a:pPr algn="ctr">
              <a:buNone/>
            </a:pPr>
            <a:endParaRPr lang="ar-EG" sz="6000" b="1" dirty="0" smtClean="0"/>
          </a:p>
          <a:p>
            <a:pPr algn="ctr">
              <a:buNone/>
            </a:pPr>
            <a:r>
              <a:rPr lang="ar-EG" sz="6000" b="1" dirty="0" smtClean="0"/>
              <a:t>المكان  / الفصل</a:t>
            </a:r>
          </a:p>
          <a:p>
            <a:pPr algn="ctr">
              <a:buNone/>
            </a:pPr>
            <a:endParaRPr lang="ar-EG" sz="6000" b="1" dirty="0" smtClean="0"/>
          </a:p>
          <a:p>
            <a:pPr algn="ctr">
              <a:buNone/>
            </a:pPr>
            <a:r>
              <a:rPr lang="ar-EG" sz="6000" b="1" dirty="0" smtClean="0"/>
              <a:t>الزمن / 60 دقيقة</a:t>
            </a: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3" presetClass="entr" presetSubtype="0" fill="hold" grpId="0"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
                                        <p:tgtEl>
                                          <p:spTgt spid="3">
                                            <p:txEl>
                                              <p:pRg st="1" end="1"/>
                                            </p:txEl>
                                          </p:spTgt>
                                        </p:tgtEl>
                                      </p:cBhvr>
                                    </p:animEffect>
                                    <p:anim calcmode="lin" valueType="num">
                                      <p:cBhvr>
                                        <p:cTn id="8"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12" fill="hold">
                            <p:stCondLst>
                              <p:cond delay="1000"/>
                            </p:stCondLst>
                            <p:childTnLst>
                              <p:par>
                                <p:cTn id="13" presetID="43" presetClass="entr" presetSubtype="0" fill="hold" grpId="0"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100"/>
                                        <p:tgtEl>
                                          <p:spTgt spid="3">
                                            <p:txEl>
                                              <p:pRg st="3" end="3"/>
                                            </p:txEl>
                                          </p:spTgt>
                                        </p:tgtEl>
                                      </p:cBhvr>
                                    </p:animEffect>
                                    <p:anim calcmode="lin" valueType="num">
                                      <p:cBhvr>
                                        <p:cTn id="16" dur="4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7" dur="400" fill="hold"/>
                                        <p:tgtEl>
                                          <p:spTgt spid="3">
                                            <p:txEl>
                                              <p:pRg st="3" end="3"/>
                                            </p:txEl>
                                          </p:spTgt>
                                        </p:tgtEl>
                                        <p:attrNameLst>
                                          <p:attrName>ppt_y</p:attrName>
                                        </p:attrNameLst>
                                      </p:cBhvr>
                                      <p:tavLst>
                                        <p:tav tm="0">
                                          <p:val>
                                            <p:strVal val="#ppt_y+0.31"/>
                                          </p:val>
                                        </p:tav>
                                        <p:tav tm="100000">
                                          <p:val>
                                            <p:strVal val="#ppt_y+0.31"/>
                                          </p:val>
                                        </p:tav>
                                      </p:tavLst>
                                    </p:anim>
                                    <p:anim calcmode="lin" valueType="num">
                                      <p:cBhvr>
                                        <p:cTn id="18" dur="600" decel="50000" fill="hold">
                                          <p:stCondLst>
                                            <p:cond delay="400"/>
                                          </p:stCondLst>
                                        </p:cTn>
                                        <p:tgtEl>
                                          <p:spTgt spid="3">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9" dur="600" decel="50000" fill="hold">
                                          <p:stCondLst>
                                            <p:cond delay="400"/>
                                          </p:stCondLst>
                                        </p:cTn>
                                        <p:tgtEl>
                                          <p:spTgt spid="3">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71480"/>
            <a:ext cx="8229600" cy="5753120"/>
          </a:xfrm>
        </p:spPr>
        <p:txBody>
          <a:bodyPr>
            <a:normAutofit/>
          </a:bodyPr>
          <a:lstStyle/>
          <a:p>
            <a:pPr algn="ctr">
              <a:buNone/>
            </a:pPr>
            <a:r>
              <a:rPr lang="ar-EG" sz="6000" b="1" dirty="0" smtClean="0"/>
              <a:t>المهمة :  صديقي</a:t>
            </a:r>
          </a:p>
          <a:p>
            <a:pPr algn="ctr">
              <a:buNone/>
            </a:pPr>
            <a:r>
              <a:rPr lang="ar-EG" sz="6000" b="1" dirty="0" smtClean="0"/>
              <a:t>القضايا المتضمنة :</a:t>
            </a:r>
          </a:p>
          <a:p>
            <a:r>
              <a:rPr lang="ar-EG" sz="6000" b="1" dirty="0" smtClean="0"/>
              <a:t> التسامح </a:t>
            </a:r>
          </a:p>
          <a:p>
            <a:r>
              <a:rPr lang="ar-EG" sz="6000" b="1" dirty="0" smtClean="0"/>
              <a:t> التربية من اجل السلام</a:t>
            </a:r>
            <a:endParaRPr lang="ar-SA" sz="6000" b="1" dirty="0"/>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3"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12" fill="hold">
                            <p:stCondLst>
                              <p:cond delay="1000"/>
                            </p:stCondLst>
                            <p:childTnLst>
                              <p:par>
                                <p:cTn id="13" presetID="43"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
                                        <p:tgtEl>
                                          <p:spTgt spid="3">
                                            <p:txEl>
                                              <p:pRg st="1" end="1"/>
                                            </p:txEl>
                                          </p:spTgt>
                                        </p:tgtEl>
                                      </p:cBhvr>
                                    </p:animEffect>
                                    <p:anim calcmode="lin" valueType="num">
                                      <p:cBhvr>
                                        <p:cTn id="16"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18"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9"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20" fill="hold">
                            <p:stCondLst>
                              <p:cond delay="2000"/>
                            </p:stCondLst>
                            <p:childTnLst>
                              <p:par>
                                <p:cTn id="21" presetID="43" presetClass="entr" presetSubtype="0"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
                                        <p:tgtEl>
                                          <p:spTgt spid="3">
                                            <p:txEl>
                                              <p:pRg st="2" end="2"/>
                                            </p:txEl>
                                          </p:spTgt>
                                        </p:tgtEl>
                                      </p:cBhvr>
                                    </p:animEffect>
                                    <p:anim calcmode="lin" valueType="num">
                                      <p:cBhvr>
                                        <p:cTn id="24" dur="4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00" fill="hold"/>
                                        <p:tgtEl>
                                          <p:spTgt spid="3">
                                            <p:txEl>
                                              <p:pRg st="2" end="2"/>
                                            </p:txEl>
                                          </p:spTgt>
                                        </p:tgtEl>
                                        <p:attrNameLst>
                                          <p:attrName>ppt_y</p:attrName>
                                        </p:attrNameLst>
                                      </p:cBhvr>
                                      <p:tavLst>
                                        <p:tav tm="0">
                                          <p:val>
                                            <p:strVal val="#ppt_y+0.31"/>
                                          </p:val>
                                        </p:tav>
                                        <p:tav tm="100000">
                                          <p:val>
                                            <p:strVal val="#ppt_y+0.31"/>
                                          </p:val>
                                        </p:tav>
                                      </p:tavLst>
                                    </p:anim>
                                    <p:anim calcmode="lin" valueType="num">
                                      <p:cBhvr>
                                        <p:cTn id="26" dur="600" decel="50000" fill="hold">
                                          <p:stCondLst>
                                            <p:cond delay="400"/>
                                          </p:stCondLst>
                                        </p:cTn>
                                        <p:tgtEl>
                                          <p:spTgt spid="3">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7" dur="600" decel="50000" fill="hold">
                                          <p:stCondLst>
                                            <p:cond delay="400"/>
                                          </p:stCondLst>
                                        </p:cTn>
                                        <p:tgtEl>
                                          <p:spTgt spid="3">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28" fill="hold">
                            <p:stCondLst>
                              <p:cond delay="3000"/>
                            </p:stCondLst>
                            <p:childTnLst>
                              <p:par>
                                <p:cTn id="29" presetID="43"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
                                        <p:tgtEl>
                                          <p:spTgt spid="3">
                                            <p:txEl>
                                              <p:pRg st="3" end="3"/>
                                            </p:txEl>
                                          </p:spTgt>
                                        </p:tgtEl>
                                      </p:cBhvr>
                                    </p:animEffect>
                                    <p:anim calcmode="lin" valueType="num">
                                      <p:cBhvr>
                                        <p:cTn id="32" dur="4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400" fill="hold"/>
                                        <p:tgtEl>
                                          <p:spTgt spid="3">
                                            <p:txEl>
                                              <p:pRg st="3" end="3"/>
                                            </p:txEl>
                                          </p:spTgt>
                                        </p:tgtEl>
                                        <p:attrNameLst>
                                          <p:attrName>ppt_y</p:attrName>
                                        </p:attrNameLst>
                                      </p:cBhvr>
                                      <p:tavLst>
                                        <p:tav tm="0">
                                          <p:val>
                                            <p:strVal val="#ppt_y+0.31"/>
                                          </p:val>
                                        </p:tav>
                                        <p:tav tm="100000">
                                          <p:val>
                                            <p:strVal val="#ppt_y+0.31"/>
                                          </p:val>
                                        </p:tav>
                                      </p:tavLst>
                                    </p:anim>
                                    <p:anim calcmode="lin" valueType="num">
                                      <p:cBhvr>
                                        <p:cTn id="34" dur="600" decel="50000" fill="hold">
                                          <p:stCondLst>
                                            <p:cond delay="400"/>
                                          </p:stCondLst>
                                        </p:cTn>
                                        <p:tgtEl>
                                          <p:spTgt spid="3">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5" dur="600" decel="50000" fill="hold">
                                          <p:stCondLst>
                                            <p:cond delay="400"/>
                                          </p:stCondLst>
                                        </p:cTn>
                                        <p:tgtEl>
                                          <p:spTgt spid="3">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EG" b="1" dirty="0" smtClean="0"/>
              <a:t>الأهداف</a:t>
            </a:r>
            <a:endParaRPr lang="ar-SA" b="1" dirty="0"/>
          </a:p>
        </p:txBody>
      </p:sp>
      <p:sp>
        <p:nvSpPr>
          <p:cNvPr id="3" name="عنصر نائب للمحتوى 2"/>
          <p:cNvSpPr>
            <a:spLocks noGrp="1"/>
          </p:cNvSpPr>
          <p:nvPr>
            <p:ph idx="1"/>
          </p:nvPr>
        </p:nvSpPr>
        <p:spPr/>
        <p:txBody>
          <a:bodyPr/>
          <a:lstStyle/>
          <a:p>
            <a:pPr>
              <a:buNone/>
            </a:pPr>
            <a:r>
              <a:rPr lang="ar-EG" dirty="0" smtClean="0"/>
              <a:t>في </a:t>
            </a:r>
            <a:r>
              <a:rPr lang="ar-EG" sz="3600" dirty="0" smtClean="0"/>
              <a:t>نهاية هذا الدرس ينبغي أن يكون التلميذ قادراً على أن </a:t>
            </a:r>
          </a:p>
          <a:p>
            <a:r>
              <a:rPr lang="ar-EG" sz="3600" dirty="0" smtClean="0"/>
              <a:t>يتعرف على كلمات الدرس</a:t>
            </a:r>
          </a:p>
          <a:p>
            <a:r>
              <a:rPr lang="ar-EG" sz="3600" dirty="0" smtClean="0"/>
              <a:t>يقرأ الدرس قراءة صحيحة</a:t>
            </a:r>
          </a:p>
          <a:p>
            <a:r>
              <a:rPr lang="ar-EG" sz="3600" dirty="0" smtClean="0"/>
              <a:t>يستخدم بعض أسماء الإشارة ( هذا – هذه )</a:t>
            </a:r>
          </a:p>
          <a:p>
            <a:r>
              <a:rPr lang="ar-EG" sz="3600" dirty="0" smtClean="0"/>
              <a:t>يتعود على مساعدة المحتاج ويرحم الحيوان</a:t>
            </a:r>
            <a:endParaRPr lang="ar-SA" sz="3600" dirty="0"/>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par>
                          <p:cTn id="11" fill="hold">
                            <p:stCondLst>
                              <p:cond delay="2000"/>
                            </p:stCondLst>
                            <p:childTnLst>
                              <p:par>
                                <p:cTn id="12" presetID="35" presetClass="entr" presetSubtype="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
                                        <p:tgtEl>
                                          <p:spTgt spid="3">
                                            <p:txEl>
                                              <p:pRg st="0" end="0"/>
                                            </p:txEl>
                                          </p:spTgt>
                                        </p:tgtEl>
                                      </p:cBhvr>
                                    </p:animEffect>
                                    <p:anim calcmode="lin" valueType="num">
                                      <p:cBhvr>
                                        <p:cTn id="15"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16"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par>
                          <p:cTn id="18" fill="hold">
                            <p:stCondLst>
                              <p:cond delay="4000"/>
                            </p:stCondLst>
                            <p:childTnLst>
                              <p:par>
                                <p:cTn id="19" presetID="35" presetClass="entr" presetSubtype="0" fill="hold" grpId="0" nodeType="after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2000"/>
                                        <p:tgtEl>
                                          <p:spTgt spid="3">
                                            <p:txEl>
                                              <p:pRg st="1" end="1"/>
                                            </p:txEl>
                                          </p:spTgt>
                                        </p:tgtEl>
                                      </p:cBhvr>
                                    </p:animEffect>
                                    <p:anim calcmode="lin" valueType="num">
                                      <p:cBhvr>
                                        <p:cTn id="22" dur="2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23"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2000" fill="hold"/>
                                        <p:tgtEl>
                                          <p:spTgt spid="3">
                                            <p:txEl>
                                              <p:pRg st="1" end="1"/>
                                            </p:txEl>
                                          </p:spTgt>
                                        </p:tgtEl>
                                        <p:attrNameLst>
                                          <p:attrName>ppt_w</p:attrName>
                                        </p:attrNameLst>
                                      </p:cBhvr>
                                      <p:tavLst>
                                        <p:tav tm="0">
                                          <p:val>
                                            <p:fltVal val="0"/>
                                          </p:val>
                                        </p:tav>
                                        <p:tav tm="100000">
                                          <p:val>
                                            <p:strVal val="#ppt_w"/>
                                          </p:val>
                                        </p:tav>
                                      </p:tavLst>
                                    </p:anim>
                                  </p:childTnLst>
                                </p:cTn>
                              </p:par>
                            </p:childTnLst>
                          </p:cTn>
                        </p:par>
                        <p:par>
                          <p:cTn id="25" fill="hold">
                            <p:stCondLst>
                              <p:cond delay="6000"/>
                            </p:stCondLst>
                            <p:childTnLst>
                              <p:par>
                                <p:cTn id="26" presetID="35" presetClass="entr" presetSubtype="0" fill="hold" grpId="0" nodeType="after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2000"/>
                                        <p:tgtEl>
                                          <p:spTgt spid="3">
                                            <p:txEl>
                                              <p:pRg st="2" end="2"/>
                                            </p:txEl>
                                          </p:spTgt>
                                        </p:tgtEl>
                                      </p:cBhvr>
                                    </p:animEffect>
                                    <p:anim calcmode="lin" valueType="num">
                                      <p:cBhvr>
                                        <p:cTn id="29" dur="2000" fill="hold"/>
                                        <p:tgtEl>
                                          <p:spTgt spid="3">
                                            <p:txEl>
                                              <p:pRg st="2" end="2"/>
                                            </p:txEl>
                                          </p:spTgt>
                                        </p:tgtEl>
                                        <p:attrNameLst>
                                          <p:attrName>style.rotation</p:attrName>
                                        </p:attrNameLst>
                                      </p:cBhvr>
                                      <p:tavLst>
                                        <p:tav tm="0">
                                          <p:val>
                                            <p:fltVal val="720"/>
                                          </p:val>
                                        </p:tav>
                                        <p:tav tm="100000">
                                          <p:val>
                                            <p:fltVal val="0"/>
                                          </p:val>
                                        </p:tav>
                                      </p:tavLst>
                                    </p:anim>
                                    <p:anim calcmode="lin" valueType="num">
                                      <p:cBhvr>
                                        <p:cTn id="30"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1" dur="2000" fill="hold"/>
                                        <p:tgtEl>
                                          <p:spTgt spid="3">
                                            <p:txEl>
                                              <p:pRg st="2" end="2"/>
                                            </p:txEl>
                                          </p:spTgt>
                                        </p:tgtEl>
                                        <p:attrNameLst>
                                          <p:attrName>ppt_w</p:attrName>
                                        </p:attrNameLst>
                                      </p:cBhvr>
                                      <p:tavLst>
                                        <p:tav tm="0">
                                          <p:val>
                                            <p:fltVal val="0"/>
                                          </p:val>
                                        </p:tav>
                                        <p:tav tm="100000">
                                          <p:val>
                                            <p:strVal val="#ppt_w"/>
                                          </p:val>
                                        </p:tav>
                                      </p:tavLst>
                                    </p:anim>
                                  </p:childTnLst>
                                </p:cTn>
                              </p:par>
                            </p:childTnLst>
                          </p:cTn>
                        </p:par>
                        <p:par>
                          <p:cTn id="32" fill="hold">
                            <p:stCondLst>
                              <p:cond delay="8000"/>
                            </p:stCondLst>
                            <p:childTnLst>
                              <p:par>
                                <p:cTn id="33" presetID="35" presetClass="entr" presetSubtype="0" fill="hold" grpId="0" nodeType="after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2000"/>
                                        <p:tgtEl>
                                          <p:spTgt spid="3">
                                            <p:txEl>
                                              <p:pRg st="3" end="3"/>
                                            </p:txEl>
                                          </p:spTgt>
                                        </p:tgtEl>
                                      </p:cBhvr>
                                    </p:animEffect>
                                    <p:anim calcmode="lin" valueType="num">
                                      <p:cBhvr>
                                        <p:cTn id="36" dur="2000" fill="hold"/>
                                        <p:tgtEl>
                                          <p:spTgt spid="3">
                                            <p:txEl>
                                              <p:pRg st="3" end="3"/>
                                            </p:txEl>
                                          </p:spTgt>
                                        </p:tgtEl>
                                        <p:attrNameLst>
                                          <p:attrName>style.rotation</p:attrName>
                                        </p:attrNameLst>
                                      </p:cBhvr>
                                      <p:tavLst>
                                        <p:tav tm="0">
                                          <p:val>
                                            <p:fltVal val="720"/>
                                          </p:val>
                                        </p:tav>
                                        <p:tav tm="100000">
                                          <p:val>
                                            <p:fltVal val="0"/>
                                          </p:val>
                                        </p:tav>
                                      </p:tavLst>
                                    </p:anim>
                                    <p:anim calcmode="lin" valueType="num">
                                      <p:cBhvr>
                                        <p:cTn id="37" dur="2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8" dur="2000" fill="hold"/>
                                        <p:tgtEl>
                                          <p:spTgt spid="3">
                                            <p:txEl>
                                              <p:pRg st="3" end="3"/>
                                            </p:txEl>
                                          </p:spTgt>
                                        </p:tgtEl>
                                        <p:attrNameLst>
                                          <p:attrName>ppt_w</p:attrName>
                                        </p:attrNameLst>
                                      </p:cBhvr>
                                      <p:tavLst>
                                        <p:tav tm="0">
                                          <p:val>
                                            <p:fltVal val="0"/>
                                          </p:val>
                                        </p:tav>
                                        <p:tav tm="100000">
                                          <p:val>
                                            <p:strVal val="#ppt_w"/>
                                          </p:val>
                                        </p:tav>
                                      </p:tavLst>
                                    </p:anim>
                                  </p:childTnLst>
                                </p:cTn>
                              </p:par>
                            </p:childTnLst>
                          </p:cTn>
                        </p:par>
                        <p:par>
                          <p:cTn id="39" fill="hold">
                            <p:stCondLst>
                              <p:cond delay="10000"/>
                            </p:stCondLst>
                            <p:childTnLst>
                              <p:par>
                                <p:cTn id="40" presetID="35" presetClass="entr" presetSubtype="0" fill="hold" grpId="0" nodeType="after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2000"/>
                                        <p:tgtEl>
                                          <p:spTgt spid="3">
                                            <p:txEl>
                                              <p:pRg st="4" end="4"/>
                                            </p:txEl>
                                          </p:spTgt>
                                        </p:tgtEl>
                                      </p:cBhvr>
                                    </p:animEffect>
                                    <p:anim calcmode="lin" valueType="num">
                                      <p:cBhvr>
                                        <p:cTn id="43" dur="2000" fill="hold"/>
                                        <p:tgtEl>
                                          <p:spTgt spid="3">
                                            <p:txEl>
                                              <p:pRg st="4" end="4"/>
                                            </p:txEl>
                                          </p:spTgt>
                                        </p:tgtEl>
                                        <p:attrNameLst>
                                          <p:attrName>style.rotation</p:attrName>
                                        </p:attrNameLst>
                                      </p:cBhvr>
                                      <p:tavLst>
                                        <p:tav tm="0">
                                          <p:val>
                                            <p:fltVal val="720"/>
                                          </p:val>
                                        </p:tav>
                                        <p:tav tm="100000">
                                          <p:val>
                                            <p:fltVal val="0"/>
                                          </p:val>
                                        </p:tav>
                                      </p:tavLst>
                                    </p:anim>
                                    <p:anim calcmode="lin" valueType="num">
                                      <p:cBhvr>
                                        <p:cTn id="44" dur="2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5" dur="2000" fill="hold"/>
                                        <p:tgtEl>
                                          <p:spTgt spid="3">
                                            <p:txEl>
                                              <p:pRg st="4" end="4"/>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ctr"/>
            <a:r>
              <a:rPr lang="ar-EG" sz="8800" b="1" dirty="0" smtClean="0"/>
              <a:t>مصادر التعلم</a:t>
            </a:r>
            <a:endParaRPr lang="ar-SA" sz="8800" b="1" dirty="0"/>
          </a:p>
        </p:txBody>
      </p:sp>
      <p:sp>
        <p:nvSpPr>
          <p:cNvPr id="3" name="عنصر نائب للمحتوى 2"/>
          <p:cNvSpPr>
            <a:spLocks noGrp="1"/>
          </p:cNvSpPr>
          <p:nvPr>
            <p:ph idx="1"/>
          </p:nvPr>
        </p:nvSpPr>
        <p:spPr/>
        <p:txBody>
          <a:bodyPr>
            <a:normAutofit/>
          </a:bodyPr>
          <a:lstStyle/>
          <a:p>
            <a:pPr algn="ctr">
              <a:buNone/>
            </a:pPr>
            <a:endParaRPr lang="ar-EG" sz="7200" dirty="0" smtClean="0"/>
          </a:p>
          <a:p>
            <a:pPr algn="ctr">
              <a:buNone/>
            </a:pPr>
            <a:r>
              <a:rPr lang="ar-EG" sz="7200" dirty="0" smtClean="0"/>
              <a:t>بطاقات بها الكلمات الآتية</a:t>
            </a:r>
          </a:p>
          <a:p>
            <a:pPr algn="ctr">
              <a:buNone/>
            </a:pPr>
            <a:r>
              <a:rPr lang="ar-EG" sz="7200" dirty="0" smtClean="0"/>
              <a:t>عائداً – عجوزاً - يظمأ</a:t>
            </a: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par>
                          <p:cTn id="8" fill="hold">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heckerboard(across)">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checkerboard(across)">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ctr"/>
            <a:r>
              <a:rPr lang="ar-EG" sz="8800" b="1" dirty="0" smtClean="0"/>
              <a:t>تنفيذ المهمة </a:t>
            </a:r>
            <a:endParaRPr lang="ar-SA" sz="8800" b="1" dirty="0"/>
          </a:p>
        </p:txBody>
      </p:sp>
      <p:sp>
        <p:nvSpPr>
          <p:cNvPr id="3" name="عنصر نائب للمحتوى 2"/>
          <p:cNvSpPr>
            <a:spLocks noGrp="1"/>
          </p:cNvSpPr>
          <p:nvPr>
            <p:ph idx="1"/>
          </p:nvPr>
        </p:nvSpPr>
        <p:spPr/>
        <p:txBody>
          <a:bodyPr/>
          <a:lstStyle/>
          <a:p>
            <a:pPr algn="justLow">
              <a:buNone/>
            </a:pPr>
            <a:r>
              <a:rPr lang="ar-EG" sz="5400" dirty="0" smtClean="0">
                <a:solidFill>
                  <a:schemeClr val="tx2"/>
                </a:solidFill>
              </a:rPr>
              <a:t>أقوم بتنفيذ المهمة بالطريقة الآتية باستخدام إستراتيجية التعلم عن طريق المناقشة – تمثيل الأدوار</a:t>
            </a:r>
            <a:endParaRPr lang="ar-SA" sz="5400" dirty="0" smtClean="0">
              <a:solidFill>
                <a:schemeClr val="tx2"/>
              </a:solidFill>
            </a:endParaRPr>
          </a:p>
          <a:p>
            <a:pPr>
              <a:buNone/>
            </a:pPr>
            <a:endParaRPr lang="ar-SA" dirty="0"/>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ox(in)">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EG" sz="7200" b="1" dirty="0" smtClean="0"/>
              <a:t>أداء شفوي</a:t>
            </a:r>
            <a:endParaRPr lang="ar-SA" sz="7200" b="1" dirty="0"/>
          </a:p>
        </p:txBody>
      </p:sp>
      <p:sp>
        <p:nvSpPr>
          <p:cNvPr id="3" name="عنصر نائب للمحتوى 2"/>
          <p:cNvSpPr>
            <a:spLocks noGrp="1"/>
          </p:cNvSpPr>
          <p:nvPr>
            <p:ph idx="1"/>
          </p:nvPr>
        </p:nvSpPr>
        <p:spPr/>
        <p:txBody>
          <a:bodyPr>
            <a:normAutofit/>
          </a:bodyPr>
          <a:lstStyle/>
          <a:p>
            <a:endParaRPr lang="ar-EG" sz="4800" dirty="0" smtClean="0"/>
          </a:p>
          <a:p>
            <a:r>
              <a:rPr lang="ar-EG" sz="4800" dirty="0" smtClean="0"/>
              <a:t>ماذا تفعل إذا قابلك إنسان عجوزاً ؟</a:t>
            </a:r>
          </a:p>
          <a:p>
            <a:pPr>
              <a:buNone/>
            </a:pPr>
            <a:endParaRPr lang="ar-EG" sz="4800" dirty="0" smtClean="0"/>
          </a:p>
          <a:p>
            <a:r>
              <a:rPr lang="ar-EG" sz="4400" dirty="0" smtClean="0"/>
              <a:t>هل الحيوان يجوع ويعطش مثل الإنسان ؟</a:t>
            </a: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cTn>
                              </p:par>
                            </p:childTnLst>
                          </p:cTn>
                        </p:par>
                        <p:par>
                          <p:cTn id="11" fill="hold">
                            <p:stCondLst>
                              <p:cond delay="500"/>
                            </p:stCondLst>
                            <p:childTnLst>
                              <p:par>
                                <p:cTn id="12" presetID="39" presetClass="entr" presetSubtype="0" accel="100000"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3">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3">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9" presetClass="entr" presetSubtype="0" accel="10000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3" dur="500" fill="hold"/>
                                        <p:tgtEl>
                                          <p:spTgt spid="3">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4" dur="500" fill="hold"/>
                                        <p:tgtEl>
                                          <p:spTgt spid="3">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25"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357166"/>
            <a:ext cx="8229600" cy="1143000"/>
          </a:xfrm>
        </p:spPr>
        <p:txBody>
          <a:bodyPr/>
          <a:lstStyle/>
          <a:p>
            <a:pPr algn="ctr"/>
            <a:r>
              <a:rPr lang="ar-EG" b="1" dirty="0" smtClean="0"/>
              <a:t>أداء تحريري</a:t>
            </a:r>
            <a:endParaRPr lang="ar-SA" b="1" dirty="0"/>
          </a:p>
        </p:txBody>
      </p:sp>
      <p:sp>
        <p:nvSpPr>
          <p:cNvPr id="3" name="عنصر نائب للمحتوى 2"/>
          <p:cNvSpPr>
            <a:spLocks noGrp="1"/>
          </p:cNvSpPr>
          <p:nvPr>
            <p:ph idx="1"/>
          </p:nvPr>
        </p:nvSpPr>
        <p:spPr>
          <a:xfrm>
            <a:off x="457200" y="1571612"/>
            <a:ext cx="8229600" cy="4752988"/>
          </a:xfrm>
        </p:spPr>
        <p:txBody>
          <a:bodyPr>
            <a:noAutofit/>
          </a:bodyPr>
          <a:lstStyle/>
          <a:p>
            <a:r>
              <a:rPr lang="ar-EG" sz="3200" dirty="0" smtClean="0"/>
              <a:t>اطلب من التلاميذ فتح الكتاب على الدرس ثم أناقشهم في أهمية الصداقة ثم استمع إلى استفسار التلاميذ ثم أقوم بعد ذلك بقراءة الدرس جملة جملة أمامهم وأقوم بتمثيل الدرس مع بعض التلاميذ أمام الفصل ثم اطلب من بعض التلاميذ المجدين القراءة ثم أقوم بتصحيح الأخطاء واعرفهم معاني المفردات</a:t>
            </a:r>
          </a:p>
          <a:p>
            <a:pPr>
              <a:buNone/>
            </a:pPr>
            <a:r>
              <a:rPr lang="ar-EG" sz="3200" dirty="0" smtClean="0"/>
              <a:t>				عائداً 			راجعاً</a:t>
            </a:r>
          </a:p>
          <a:p>
            <a:pPr>
              <a:buNone/>
            </a:pPr>
            <a:r>
              <a:rPr lang="ar-EG" sz="3200" dirty="0" smtClean="0"/>
              <a:t>				عجوزاً 		كبير السن</a:t>
            </a:r>
          </a:p>
          <a:p>
            <a:pPr>
              <a:buNone/>
            </a:pPr>
            <a:r>
              <a:rPr lang="ar-EG" sz="3200" dirty="0" smtClean="0"/>
              <a:t>				يظمأ			يعطش</a:t>
            </a:r>
          </a:p>
        </p:txBody>
      </p:sp>
      <p:cxnSp>
        <p:nvCxnSpPr>
          <p:cNvPr id="5" name="رابط كسهم مستقيم 4"/>
          <p:cNvCxnSpPr/>
          <p:nvPr/>
        </p:nvCxnSpPr>
        <p:spPr>
          <a:xfrm rot="10800000">
            <a:off x="3571869" y="4929198"/>
            <a:ext cx="100013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رابط كسهم مستقيم 5"/>
          <p:cNvCxnSpPr/>
          <p:nvPr/>
        </p:nvCxnSpPr>
        <p:spPr>
          <a:xfrm rot="10800000">
            <a:off x="3571869" y="5499113"/>
            <a:ext cx="100013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رابط كسهم مستقيم 6"/>
          <p:cNvCxnSpPr/>
          <p:nvPr/>
        </p:nvCxnSpPr>
        <p:spPr>
          <a:xfrm rot="10800000">
            <a:off x="3571869" y="6142055"/>
            <a:ext cx="100013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par>
                          <p:cTn id="11" fill="hold">
                            <p:stCondLst>
                              <p:cond delay="1900"/>
                            </p:stCondLst>
                            <p:childTnLst>
                              <p:par>
                                <p:cTn id="12" presetID="56" presetClass="entr" presetSubtype="0" fill="hold" grpId="0" nodeType="afterEffect">
                                  <p:stCondLst>
                                    <p:cond delay="0"/>
                                  </p:stCondLst>
                                  <p:iterate type="lt">
                                    <p:tmPct val="10000"/>
                                  </p:iterate>
                                  <p:childTnLst>
                                    <p:set>
                                      <p:cBhvr>
                                        <p:cTn id="13" dur="1" fill="hold">
                                          <p:stCondLst>
                                            <p:cond delay="0"/>
                                          </p:stCondLst>
                                        </p:cTn>
                                        <p:tgtEl>
                                          <p:spTgt spid="3">
                                            <p:txEl>
                                              <p:pRg st="0" end="0"/>
                                            </p:txEl>
                                          </p:spTgt>
                                        </p:tgtEl>
                                        <p:attrNameLst>
                                          <p:attrName>style.visibility</p:attrName>
                                        </p:attrNameLst>
                                      </p:cBhvr>
                                      <p:to>
                                        <p:strVal val="visible"/>
                                      </p:to>
                                    </p:set>
                                    <p:anim by="(-#ppt_w*2)" calcmode="lin" valueType="num">
                                      <p:cBhvr rctx="PPT">
                                        <p:cTn id="14" dur="500" autoRev="1" fill="hold">
                                          <p:stCondLst>
                                            <p:cond delay="0"/>
                                          </p:stCondLst>
                                        </p:cTn>
                                        <p:tgtEl>
                                          <p:spTgt spid="3">
                                            <p:txEl>
                                              <p:pRg st="0" end="0"/>
                                            </p:txEl>
                                          </p:spTgt>
                                        </p:tgtEl>
                                        <p:attrNameLst>
                                          <p:attrName>ppt_w</p:attrName>
                                        </p:attrNameLst>
                                      </p:cBhvr>
                                    </p:anim>
                                    <p:anim by="(#ppt_w*0.50)" calcmode="lin" valueType="num">
                                      <p:cBhvr>
                                        <p:cTn id="15" dur="500" decel="50000" autoRev="1" fill="hold">
                                          <p:stCondLst>
                                            <p:cond delay="0"/>
                                          </p:stCondLst>
                                        </p:cTn>
                                        <p:tgtEl>
                                          <p:spTgt spid="3">
                                            <p:txEl>
                                              <p:pRg st="0" end="0"/>
                                            </p:txEl>
                                          </p:spTgt>
                                        </p:tgtEl>
                                        <p:attrNameLst>
                                          <p:attrName>ppt_x</p:attrName>
                                        </p:attrNameLst>
                                      </p:cBhvr>
                                    </p:anim>
                                    <p:anim from="(-#ppt_h/2)" to="(#ppt_y)" calcmode="lin" valueType="num">
                                      <p:cBhvr>
                                        <p:cTn id="16" dur="1000" fill="hold">
                                          <p:stCondLst>
                                            <p:cond delay="0"/>
                                          </p:stCondLst>
                                        </p:cTn>
                                        <p:tgtEl>
                                          <p:spTgt spid="3">
                                            <p:txEl>
                                              <p:pRg st="0" end="0"/>
                                            </p:txEl>
                                          </p:spTgt>
                                        </p:tgtEl>
                                        <p:attrNameLst>
                                          <p:attrName>ppt_y</p:attrName>
                                        </p:attrNameLst>
                                      </p:cBhvr>
                                    </p:anim>
                                    <p:animRot by="21600000">
                                      <p:cBhvr>
                                        <p:cTn id="17" dur="1000" fill="hold">
                                          <p:stCondLst>
                                            <p:cond delay="0"/>
                                          </p:stCondLst>
                                        </p:cTn>
                                        <p:tgtEl>
                                          <p:spTgt spid="3">
                                            <p:txEl>
                                              <p:pRg st="0" end="0"/>
                                            </p:txEl>
                                          </p:spTgt>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56" presetClass="entr" presetSubtype="0" fill="hold" grpId="0" nodeType="clickEffect">
                                  <p:stCondLst>
                                    <p:cond delay="0"/>
                                  </p:stCondLst>
                                  <p:iterate type="lt">
                                    <p:tmPct val="10000"/>
                                  </p:iterate>
                                  <p:childTnLst>
                                    <p:set>
                                      <p:cBhvr>
                                        <p:cTn id="21" dur="1" fill="hold">
                                          <p:stCondLst>
                                            <p:cond delay="0"/>
                                          </p:stCondLst>
                                        </p:cTn>
                                        <p:tgtEl>
                                          <p:spTgt spid="3">
                                            <p:txEl>
                                              <p:pRg st="1" end="1"/>
                                            </p:txEl>
                                          </p:spTgt>
                                        </p:tgtEl>
                                        <p:attrNameLst>
                                          <p:attrName>style.visibility</p:attrName>
                                        </p:attrNameLst>
                                      </p:cBhvr>
                                      <p:to>
                                        <p:strVal val="visible"/>
                                      </p:to>
                                    </p:set>
                                    <p:anim by="(-#ppt_w*2)" calcmode="lin" valueType="num">
                                      <p:cBhvr rctx="PPT">
                                        <p:cTn id="22" dur="500" autoRev="1" fill="hold">
                                          <p:stCondLst>
                                            <p:cond delay="0"/>
                                          </p:stCondLst>
                                        </p:cTn>
                                        <p:tgtEl>
                                          <p:spTgt spid="3">
                                            <p:txEl>
                                              <p:pRg st="1" end="1"/>
                                            </p:txEl>
                                          </p:spTgt>
                                        </p:tgtEl>
                                        <p:attrNameLst>
                                          <p:attrName>ppt_w</p:attrName>
                                        </p:attrNameLst>
                                      </p:cBhvr>
                                    </p:anim>
                                    <p:anim by="(#ppt_w*0.50)" calcmode="lin" valueType="num">
                                      <p:cBhvr>
                                        <p:cTn id="23" dur="500" decel="50000" autoRev="1" fill="hold">
                                          <p:stCondLst>
                                            <p:cond delay="0"/>
                                          </p:stCondLst>
                                        </p:cTn>
                                        <p:tgtEl>
                                          <p:spTgt spid="3">
                                            <p:txEl>
                                              <p:pRg st="1" end="1"/>
                                            </p:txEl>
                                          </p:spTgt>
                                        </p:tgtEl>
                                        <p:attrNameLst>
                                          <p:attrName>ppt_x</p:attrName>
                                        </p:attrNameLst>
                                      </p:cBhvr>
                                    </p:anim>
                                    <p:anim from="(-#ppt_h/2)" to="(#ppt_y)" calcmode="lin" valueType="num">
                                      <p:cBhvr>
                                        <p:cTn id="24" dur="1000" fill="hold">
                                          <p:stCondLst>
                                            <p:cond delay="0"/>
                                          </p:stCondLst>
                                        </p:cTn>
                                        <p:tgtEl>
                                          <p:spTgt spid="3">
                                            <p:txEl>
                                              <p:pRg st="1" end="1"/>
                                            </p:txEl>
                                          </p:spTgt>
                                        </p:tgtEl>
                                        <p:attrNameLst>
                                          <p:attrName>ppt_y</p:attrName>
                                        </p:attrNameLst>
                                      </p:cBhvr>
                                    </p:anim>
                                    <p:animRot by="21600000">
                                      <p:cBhvr>
                                        <p:cTn id="25" dur="1000" fill="hold">
                                          <p:stCondLst>
                                            <p:cond delay="0"/>
                                          </p:stCondLst>
                                        </p:cTn>
                                        <p:tgtEl>
                                          <p:spTgt spid="3">
                                            <p:txEl>
                                              <p:pRg st="1" end="1"/>
                                            </p:txEl>
                                          </p:spTgt>
                                        </p:tgtEl>
                                        <p:attrNameLst>
                                          <p:attrName>r</p:attrName>
                                        </p:attrNameLst>
                                      </p:cBhvr>
                                    </p:animRot>
                                  </p:childTnLst>
                                </p:cTn>
                              </p:par>
                            </p:childTnLst>
                          </p:cTn>
                        </p:par>
                      </p:childTnLst>
                    </p:cTn>
                  </p:par>
                  <p:par>
                    <p:cTn id="26" fill="hold">
                      <p:stCondLst>
                        <p:cond delay="indefinite"/>
                      </p:stCondLst>
                      <p:childTnLst>
                        <p:par>
                          <p:cTn id="27" fill="hold">
                            <p:stCondLst>
                              <p:cond delay="0"/>
                            </p:stCondLst>
                            <p:childTnLst>
                              <p:par>
                                <p:cTn id="28" presetID="56" presetClass="entr" presetSubtype="0" fill="hold" grpId="0" nodeType="clickEffect">
                                  <p:stCondLst>
                                    <p:cond delay="0"/>
                                  </p:stCondLst>
                                  <p:iterate type="lt">
                                    <p:tmPct val="10000"/>
                                  </p:iterate>
                                  <p:childTnLst>
                                    <p:set>
                                      <p:cBhvr>
                                        <p:cTn id="29" dur="1" fill="hold">
                                          <p:stCondLst>
                                            <p:cond delay="0"/>
                                          </p:stCondLst>
                                        </p:cTn>
                                        <p:tgtEl>
                                          <p:spTgt spid="3">
                                            <p:txEl>
                                              <p:pRg st="2" end="2"/>
                                            </p:txEl>
                                          </p:spTgt>
                                        </p:tgtEl>
                                        <p:attrNameLst>
                                          <p:attrName>style.visibility</p:attrName>
                                        </p:attrNameLst>
                                      </p:cBhvr>
                                      <p:to>
                                        <p:strVal val="visible"/>
                                      </p:to>
                                    </p:set>
                                    <p:anim by="(-#ppt_w*2)" calcmode="lin" valueType="num">
                                      <p:cBhvr rctx="PPT">
                                        <p:cTn id="30" dur="500" autoRev="1" fill="hold">
                                          <p:stCondLst>
                                            <p:cond delay="0"/>
                                          </p:stCondLst>
                                        </p:cTn>
                                        <p:tgtEl>
                                          <p:spTgt spid="3">
                                            <p:txEl>
                                              <p:pRg st="2" end="2"/>
                                            </p:txEl>
                                          </p:spTgt>
                                        </p:tgtEl>
                                        <p:attrNameLst>
                                          <p:attrName>ppt_w</p:attrName>
                                        </p:attrNameLst>
                                      </p:cBhvr>
                                    </p:anim>
                                    <p:anim by="(#ppt_w*0.50)" calcmode="lin" valueType="num">
                                      <p:cBhvr>
                                        <p:cTn id="31" dur="500" decel="50000" autoRev="1" fill="hold">
                                          <p:stCondLst>
                                            <p:cond delay="0"/>
                                          </p:stCondLst>
                                        </p:cTn>
                                        <p:tgtEl>
                                          <p:spTgt spid="3">
                                            <p:txEl>
                                              <p:pRg st="2" end="2"/>
                                            </p:txEl>
                                          </p:spTgt>
                                        </p:tgtEl>
                                        <p:attrNameLst>
                                          <p:attrName>ppt_x</p:attrName>
                                        </p:attrNameLst>
                                      </p:cBhvr>
                                    </p:anim>
                                    <p:anim from="(-#ppt_h/2)" to="(#ppt_y)" calcmode="lin" valueType="num">
                                      <p:cBhvr>
                                        <p:cTn id="32" dur="1000" fill="hold">
                                          <p:stCondLst>
                                            <p:cond delay="0"/>
                                          </p:stCondLst>
                                        </p:cTn>
                                        <p:tgtEl>
                                          <p:spTgt spid="3">
                                            <p:txEl>
                                              <p:pRg st="2" end="2"/>
                                            </p:txEl>
                                          </p:spTgt>
                                        </p:tgtEl>
                                        <p:attrNameLst>
                                          <p:attrName>ppt_y</p:attrName>
                                        </p:attrNameLst>
                                      </p:cBhvr>
                                    </p:anim>
                                    <p:animRot by="21600000">
                                      <p:cBhvr>
                                        <p:cTn id="33" dur="1000" fill="hold">
                                          <p:stCondLst>
                                            <p:cond delay="0"/>
                                          </p:stCondLst>
                                        </p:cTn>
                                        <p:tgtEl>
                                          <p:spTgt spid="3">
                                            <p:txEl>
                                              <p:pRg st="2" end="2"/>
                                            </p:txEl>
                                          </p:spTgt>
                                        </p:tgtEl>
                                        <p:attrNameLst>
                                          <p:attrName>r</p:attrName>
                                        </p:attrNameLst>
                                      </p:cBhvr>
                                    </p:animRot>
                                  </p:childTnLst>
                                </p:cTn>
                              </p:par>
                            </p:childTnLst>
                          </p:cTn>
                        </p:par>
                      </p:childTnLst>
                    </p:cTn>
                  </p:par>
                  <p:par>
                    <p:cTn id="34" fill="hold">
                      <p:stCondLst>
                        <p:cond delay="indefinite"/>
                      </p:stCondLst>
                      <p:childTnLst>
                        <p:par>
                          <p:cTn id="35" fill="hold">
                            <p:stCondLst>
                              <p:cond delay="0"/>
                            </p:stCondLst>
                            <p:childTnLst>
                              <p:par>
                                <p:cTn id="36" presetID="56" presetClass="entr" presetSubtype="0" fill="hold" grpId="0" nodeType="clickEffect">
                                  <p:stCondLst>
                                    <p:cond delay="0"/>
                                  </p:stCondLst>
                                  <p:iterate type="lt">
                                    <p:tmPct val="10000"/>
                                  </p:iterate>
                                  <p:childTnLst>
                                    <p:set>
                                      <p:cBhvr>
                                        <p:cTn id="37" dur="1" fill="hold">
                                          <p:stCondLst>
                                            <p:cond delay="0"/>
                                          </p:stCondLst>
                                        </p:cTn>
                                        <p:tgtEl>
                                          <p:spTgt spid="3">
                                            <p:txEl>
                                              <p:pRg st="3" end="3"/>
                                            </p:txEl>
                                          </p:spTgt>
                                        </p:tgtEl>
                                        <p:attrNameLst>
                                          <p:attrName>style.visibility</p:attrName>
                                        </p:attrNameLst>
                                      </p:cBhvr>
                                      <p:to>
                                        <p:strVal val="visible"/>
                                      </p:to>
                                    </p:set>
                                    <p:anim by="(-#ppt_w*2)" calcmode="lin" valueType="num">
                                      <p:cBhvr rctx="PPT">
                                        <p:cTn id="38" dur="500" autoRev="1" fill="hold">
                                          <p:stCondLst>
                                            <p:cond delay="0"/>
                                          </p:stCondLst>
                                        </p:cTn>
                                        <p:tgtEl>
                                          <p:spTgt spid="3">
                                            <p:txEl>
                                              <p:pRg st="3" end="3"/>
                                            </p:txEl>
                                          </p:spTgt>
                                        </p:tgtEl>
                                        <p:attrNameLst>
                                          <p:attrName>ppt_w</p:attrName>
                                        </p:attrNameLst>
                                      </p:cBhvr>
                                    </p:anim>
                                    <p:anim by="(#ppt_w*0.50)" calcmode="lin" valueType="num">
                                      <p:cBhvr>
                                        <p:cTn id="39" dur="500" decel="50000" autoRev="1" fill="hold">
                                          <p:stCondLst>
                                            <p:cond delay="0"/>
                                          </p:stCondLst>
                                        </p:cTn>
                                        <p:tgtEl>
                                          <p:spTgt spid="3">
                                            <p:txEl>
                                              <p:pRg st="3" end="3"/>
                                            </p:txEl>
                                          </p:spTgt>
                                        </p:tgtEl>
                                        <p:attrNameLst>
                                          <p:attrName>ppt_x</p:attrName>
                                        </p:attrNameLst>
                                      </p:cBhvr>
                                    </p:anim>
                                    <p:anim from="(-#ppt_h/2)" to="(#ppt_y)" calcmode="lin" valueType="num">
                                      <p:cBhvr>
                                        <p:cTn id="40" dur="1000" fill="hold">
                                          <p:stCondLst>
                                            <p:cond delay="0"/>
                                          </p:stCondLst>
                                        </p:cTn>
                                        <p:tgtEl>
                                          <p:spTgt spid="3">
                                            <p:txEl>
                                              <p:pRg st="3" end="3"/>
                                            </p:txEl>
                                          </p:spTgt>
                                        </p:tgtEl>
                                        <p:attrNameLst>
                                          <p:attrName>ppt_y</p:attrName>
                                        </p:attrNameLst>
                                      </p:cBhvr>
                                    </p:anim>
                                    <p:animRot by="21600000">
                                      <p:cBhvr>
                                        <p:cTn id="41" dur="1000" fill="hold">
                                          <p:stCondLst>
                                            <p:cond delay="0"/>
                                          </p:stCondLst>
                                        </p:cTn>
                                        <p:tgtEl>
                                          <p:spTgt spid="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EG" b="1" dirty="0" smtClean="0"/>
              <a:t>النشاط المصاحب </a:t>
            </a:r>
            <a:endParaRPr lang="ar-SA" b="1" dirty="0"/>
          </a:p>
        </p:txBody>
      </p:sp>
      <p:sp>
        <p:nvSpPr>
          <p:cNvPr id="3" name="عنصر نائب للمحتوى 2"/>
          <p:cNvSpPr>
            <a:spLocks noGrp="1"/>
          </p:cNvSpPr>
          <p:nvPr>
            <p:ph idx="1"/>
          </p:nvPr>
        </p:nvSpPr>
        <p:spPr/>
        <p:txBody>
          <a:bodyPr>
            <a:normAutofit/>
          </a:bodyPr>
          <a:lstStyle/>
          <a:p>
            <a:r>
              <a:rPr lang="ar-EG" sz="4400" dirty="0" smtClean="0"/>
              <a:t>عمل بطاقات بالكلمات الصعبة</a:t>
            </a:r>
          </a:p>
          <a:p>
            <a:r>
              <a:rPr lang="ar-EG" sz="4400" dirty="0" smtClean="0"/>
              <a:t>هات كلمات بها مد بالياء</a:t>
            </a:r>
          </a:p>
          <a:p>
            <a:r>
              <a:rPr lang="ar-EG" sz="4400" dirty="0" smtClean="0"/>
              <a:t>هات كلمات بها مد بالألف</a:t>
            </a:r>
            <a:endParaRPr lang="ar-SA" sz="4400" dirty="0"/>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9"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2" dur="1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9"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حركة">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28</TotalTime>
  <Words>204</Words>
  <PresentationFormat>عرض على الشاشة (3:4)‏</PresentationFormat>
  <Paragraphs>47</Paragraphs>
  <Slides>11</Slides>
  <Notes>0</Notes>
  <HiddenSlides>0</HiddenSlides>
  <MMClips>0</MMClips>
  <ScaleCrop>false</ScaleCrop>
  <HeadingPairs>
    <vt:vector size="4" baseType="variant">
      <vt:variant>
        <vt:lpstr>سمة</vt:lpstr>
      </vt:variant>
      <vt:variant>
        <vt:i4>1</vt:i4>
      </vt:variant>
      <vt:variant>
        <vt:lpstr>عناوين الشرائح</vt:lpstr>
      </vt:variant>
      <vt:variant>
        <vt:i4>11</vt:i4>
      </vt:variant>
    </vt:vector>
  </HeadingPairs>
  <TitlesOfParts>
    <vt:vector size="12" baseType="lpstr">
      <vt:lpstr>تدفق</vt:lpstr>
      <vt:lpstr>درس لغة عربية</vt:lpstr>
      <vt:lpstr>الشريحة 2</vt:lpstr>
      <vt:lpstr>الشريحة 3</vt:lpstr>
      <vt:lpstr>الأهداف</vt:lpstr>
      <vt:lpstr>مصادر التعلم</vt:lpstr>
      <vt:lpstr>تنفيذ المهمة </vt:lpstr>
      <vt:lpstr>أداء شفوي</vt:lpstr>
      <vt:lpstr>أداء تحريري</vt:lpstr>
      <vt:lpstr>النشاط المصاحب </vt:lpstr>
      <vt:lpstr>التقييم</vt:lpstr>
      <vt:lpstr>النشاط الإضافي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درس رياضيات </dc:title>
  <dc:creator>katron</dc:creator>
  <cp:lastModifiedBy>katron</cp:lastModifiedBy>
  <cp:revision>6</cp:revision>
  <dcterms:created xsi:type="dcterms:W3CDTF">2009-11-04T11:10:53Z</dcterms:created>
  <dcterms:modified xsi:type="dcterms:W3CDTF">2009-11-04T13:33:50Z</dcterms:modified>
</cp:coreProperties>
</file>